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1" r:id="rId12"/>
    <p:sldId id="272" r:id="rId13"/>
    <p:sldId id="268" r:id="rId14"/>
    <p:sldId id="273" r:id="rId15"/>
    <p:sldId id="274" r:id="rId16"/>
    <p:sldId id="270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-10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EC85D-D286-2A43-BC49-7C50FFEA81A7}" type="datetimeFigureOut">
              <a:rPr lang="en-US" smtClean="0"/>
              <a:t>4/28/14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7A0FD-DBCB-CC42-8043-15A1F59E3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3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7A0FD-DBCB-CC42-8043-15A1F59E34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70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4/28/14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0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4/28/14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4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4/28/14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24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4/28/14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5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4/28/14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2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4/28/14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6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4/28/14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0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4/28/14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07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4/28/14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4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4/28/14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5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D9EEF-985A-4945-BAF7-389C1A358108}" type="datetimeFigureOut">
              <a:rPr lang="en-US" smtClean="0"/>
              <a:t>4/28/14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4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D9EEF-985A-4945-BAF7-389C1A358108}" type="datetimeFigureOut">
              <a:rPr lang="en-US" smtClean="0"/>
              <a:t>4/28/14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32805-400E-D14D-AED1-F4C2AA311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5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rc2.umich.edu/index.php" TargetMode="External"/><Relationship Id="rId4" Type="http://schemas.openxmlformats.org/officeDocument/2006/relationships/hyperlink" Target="http://metabolomics.ucdavis.edu/" TargetMode="External"/><Relationship Id="rId5" Type="http://schemas.openxmlformats.org/officeDocument/2006/relationships/hyperlink" Target="http://www.rti.org/page.cfm?objectid=3BC41B11-068E-1405-9A6F79D91D8D69EC" TargetMode="External"/><Relationship Id="rId6" Type="http://schemas.openxmlformats.org/officeDocument/2006/relationships/hyperlink" Target="http://secim.ufl.edu/" TargetMode="External"/><Relationship Id="rId7" Type="http://schemas.openxmlformats.org/officeDocument/2006/relationships/hyperlink" Target="http://bioinformatics.cesb.uky.edu/bin/view/RCSIRM/" TargetMode="External"/><Relationship Id="rId8" Type="http://schemas.openxmlformats.org/officeDocument/2006/relationships/hyperlink" Target="http://www.mayo.edu/research/core-resources/metabolomics-resource-core/overview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etabolomicsworkbench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www.asms.org/Publications/Historical/HistoryofMassSpectrometry/tabid/94/Default.aspx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Challenges in metabolomics research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Stephen Barnes, PhD</a:t>
            </a: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Director, Targeted Metabolomics and Proteomics Laboratory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9756" y="1060488"/>
            <a:ext cx="3489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2nd </a:t>
            </a:r>
            <a:r>
              <a:rPr lang="en-US" b="1" dirty="0" smtClean="0"/>
              <a:t>UAB Metabolomics Workshop</a:t>
            </a:r>
          </a:p>
          <a:p>
            <a:pPr algn="ctr"/>
            <a:r>
              <a:rPr lang="en-US" b="1" dirty="0" smtClean="0"/>
              <a:t>June 2-5</a:t>
            </a:r>
            <a:r>
              <a:rPr lang="en-US" b="1" dirty="0" smtClean="0"/>
              <a:t>, </a:t>
            </a:r>
            <a:r>
              <a:rPr lang="en-US" b="1" dirty="0" smtClean="0"/>
              <a:t>2014</a:t>
            </a:r>
            <a:endParaRPr lang="en-US" b="1" dirty="0"/>
          </a:p>
        </p:txBody>
      </p:sp>
      <p:pic>
        <p:nvPicPr>
          <p:cNvPr id="6" name="Picture 5" descr="1000px-UAB_Blazers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" y="0"/>
            <a:ext cx="2239920" cy="17068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48200" y="78489"/>
            <a:ext cx="5269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</a:rPr>
              <a:t>Knowledge that will change your world</a:t>
            </a:r>
            <a:endParaRPr lang="en-US" sz="24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58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Types of LC-MS analysis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01676" y="1583184"/>
            <a:ext cx="7296906" cy="4939829"/>
            <a:chOff x="1201676" y="1583184"/>
            <a:chExt cx="7296906" cy="4939829"/>
          </a:xfrm>
        </p:grpSpPr>
        <p:sp>
          <p:nvSpPr>
            <p:cNvPr id="3" name="TextBox 2"/>
            <p:cNvSpPr txBox="1"/>
            <p:nvPr/>
          </p:nvSpPr>
          <p:spPr>
            <a:xfrm>
              <a:off x="1201676" y="1583184"/>
              <a:ext cx="24824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Single </a:t>
              </a:r>
              <a:r>
                <a:rPr lang="en-US" sz="2400" b="1" dirty="0" err="1" smtClean="0"/>
                <a:t>quadrupole</a:t>
              </a:r>
              <a:r>
                <a:rPr lang="en-US" sz="2400" b="1" dirty="0" smtClean="0"/>
                <a:t> LC-MS analysis</a:t>
              </a:r>
              <a:endParaRPr lang="en-US" sz="24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792082" y="1583184"/>
              <a:ext cx="27064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Triple </a:t>
              </a:r>
              <a:r>
                <a:rPr lang="en-US" sz="2400" b="1" dirty="0" err="1" smtClean="0"/>
                <a:t>quadrupole</a:t>
              </a:r>
              <a:r>
                <a:rPr lang="en-US" sz="2400" b="1" dirty="0" smtClean="0"/>
                <a:t> LC-MS analysis</a:t>
              </a:r>
              <a:endParaRPr lang="en-US" sz="2400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792083" y="2822768"/>
              <a:ext cx="27064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Multiple reaction monitoring (MRM)</a:t>
              </a:r>
              <a:endParaRPr lang="en-US" sz="2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01676" y="2822768"/>
              <a:ext cx="22749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LC-time-of-flight</a:t>
              </a:r>
            </a:p>
            <a:p>
              <a:r>
                <a:rPr lang="en-US" sz="2400" b="1" dirty="0" smtClean="0"/>
                <a:t>(TOF)-MS</a:t>
              </a:r>
              <a:endParaRPr lang="en-US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01676" y="4143147"/>
              <a:ext cx="14748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FT-ICR MS</a:t>
              </a:r>
              <a:endParaRPr lang="en-US" sz="2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01676" y="5301557"/>
              <a:ext cx="13703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Orbi</a:t>
              </a:r>
              <a:r>
                <a:rPr lang="en-US" sz="2400" b="1" dirty="0" smtClean="0"/>
                <a:t>-trap</a:t>
              </a:r>
              <a:endParaRPr lang="en-US" sz="2400" b="1" dirty="0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3977169" y="1686758"/>
              <a:ext cx="781479" cy="3984131"/>
            </a:xfrm>
            <a:prstGeom prst="downArrow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92083" y="4143147"/>
              <a:ext cx="9925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Q-TOF</a:t>
              </a:r>
              <a:endParaRPr lang="en-US" sz="2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92083" y="5301557"/>
              <a:ext cx="14195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TripleTOF</a:t>
              </a:r>
              <a:endParaRPr lang="en-US" sz="2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85340" y="6061348"/>
              <a:ext cx="1745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Ion Mobility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01284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-164091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FF0000"/>
                </a:solidFill>
              </a:rPr>
              <a:t>World without gas!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121102112313-gas-lines-shortage-hurricane-sandy-story-t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699"/>
            <a:ext cx="9105630" cy="601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28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145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FF0000"/>
                </a:solidFill>
              </a:rPr>
              <a:t>Metabolomics workflow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1" y="1318352"/>
            <a:ext cx="2245126" cy="1200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question and/or hypothesis?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2702327" y="1318352"/>
            <a:ext cx="3296845" cy="1200328"/>
            <a:chOff x="2702327" y="1580666"/>
            <a:chExt cx="3296845" cy="1200328"/>
          </a:xfrm>
        </p:grpSpPr>
        <p:sp>
          <p:nvSpPr>
            <p:cNvPr id="5" name="TextBox 4"/>
            <p:cNvSpPr txBox="1"/>
            <p:nvPr/>
          </p:nvSpPr>
          <p:spPr>
            <a:xfrm>
              <a:off x="3242798" y="1580666"/>
              <a:ext cx="2756374" cy="120032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</a:t>
              </a:r>
              <a:r>
                <a:rPr lang="en-US" sz="2400" dirty="0" smtClean="0"/>
                <a:t>amples – can I collect enough and of the right type?</a:t>
              </a:r>
              <a:endParaRPr lang="en-US" sz="2400" dirty="0"/>
            </a:p>
          </p:txBody>
        </p:sp>
        <p:cxnSp>
          <p:nvCxnSpPr>
            <p:cNvPr id="6" name="Straight Arrow Connector 5"/>
            <p:cNvCxnSpPr>
              <a:stCxn id="3" idx="3"/>
              <a:endCxn id="5" idx="1"/>
            </p:cNvCxnSpPr>
            <p:nvPr/>
          </p:nvCxnSpPr>
          <p:spPr>
            <a:xfrm>
              <a:off x="2702327" y="2167024"/>
              <a:ext cx="540471" cy="13806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5999172" y="1318352"/>
            <a:ext cx="2405083" cy="1200328"/>
            <a:chOff x="5999172" y="1580666"/>
            <a:chExt cx="2405083" cy="1200328"/>
          </a:xfrm>
        </p:grpSpPr>
        <p:sp>
          <p:nvSpPr>
            <p:cNvPr id="8" name="TextBox 7"/>
            <p:cNvSpPr txBox="1"/>
            <p:nvPr/>
          </p:nvSpPr>
          <p:spPr>
            <a:xfrm>
              <a:off x="6661254" y="1580666"/>
              <a:ext cx="1743001" cy="12003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Storage, stability and extraction</a:t>
              </a:r>
              <a:endParaRPr lang="en-US" sz="2400" dirty="0"/>
            </a:p>
          </p:txBody>
        </p:sp>
        <p:cxnSp>
          <p:nvCxnSpPr>
            <p:cNvPr id="9" name="Straight Arrow Connector 8"/>
            <p:cNvCxnSpPr>
              <a:stCxn id="5" idx="3"/>
              <a:endCxn id="8" idx="1"/>
            </p:cNvCxnSpPr>
            <p:nvPr/>
          </p:nvCxnSpPr>
          <p:spPr>
            <a:xfrm>
              <a:off x="5999172" y="2167024"/>
              <a:ext cx="662082" cy="13806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6282918" y="2504874"/>
            <a:ext cx="2513164" cy="2202511"/>
            <a:chOff x="6282918" y="2767188"/>
            <a:chExt cx="2513164" cy="2202511"/>
          </a:xfrm>
        </p:grpSpPr>
        <p:sp>
          <p:nvSpPr>
            <p:cNvPr id="11" name="TextBox 10"/>
            <p:cNvSpPr txBox="1"/>
            <p:nvPr/>
          </p:nvSpPr>
          <p:spPr>
            <a:xfrm>
              <a:off x="6282918" y="3215372"/>
              <a:ext cx="2513164" cy="175432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Choice of the analytical method</a:t>
              </a:r>
            </a:p>
            <a:p>
              <a:pPr marL="458788" lvl="1" indent="-228600">
                <a:buFont typeface="Arial"/>
                <a:buChar char="•"/>
              </a:pPr>
              <a:r>
                <a:rPr lang="en-US" sz="2000" dirty="0" smtClean="0"/>
                <a:t>NMR</a:t>
              </a:r>
            </a:p>
            <a:p>
              <a:pPr marL="458788" lvl="1" indent="-228600">
                <a:buFont typeface="Arial"/>
                <a:buChar char="•"/>
              </a:pPr>
              <a:r>
                <a:rPr lang="en-US" sz="2000" dirty="0" smtClean="0"/>
                <a:t>GC-MS</a:t>
              </a:r>
            </a:p>
            <a:p>
              <a:pPr marL="458788" lvl="1" indent="-228600">
                <a:buFont typeface="Arial"/>
                <a:buChar char="•"/>
              </a:pPr>
              <a:r>
                <a:rPr lang="en-US" sz="2000" dirty="0" smtClean="0"/>
                <a:t>LC-MS</a:t>
              </a:r>
              <a:endParaRPr lang="en-US" sz="2000" dirty="0"/>
            </a:p>
          </p:txBody>
        </p:sp>
        <p:cxnSp>
          <p:nvCxnSpPr>
            <p:cNvPr id="12" name="Straight Arrow Connector 11"/>
            <p:cNvCxnSpPr>
              <a:stCxn id="8" idx="2"/>
              <a:endCxn id="11" idx="0"/>
            </p:cNvCxnSpPr>
            <p:nvPr/>
          </p:nvCxnSpPr>
          <p:spPr>
            <a:xfrm>
              <a:off x="7532755" y="2767188"/>
              <a:ext cx="6745" cy="448184"/>
            </a:xfrm>
            <a:prstGeom prst="straightConnector1">
              <a:avLst/>
            </a:prstGeom>
            <a:ln w="50800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296430" y="4693579"/>
            <a:ext cx="2499652" cy="1727245"/>
            <a:chOff x="6296430" y="4955893"/>
            <a:chExt cx="2499652" cy="1727245"/>
          </a:xfrm>
        </p:grpSpPr>
        <p:sp>
          <p:nvSpPr>
            <p:cNvPr id="14" name="TextBox 13"/>
            <p:cNvSpPr txBox="1"/>
            <p:nvPr/>
          </p:nvSpPr>
          <p:spPr>
            <a:xfrm>
              <a:off x="6296430" y="5363458"/>
              <a:ext cx="2486141" cy="46166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Data collection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09941" y="5852141"/>
              <a:ext cx="2486141" cy="83099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Pre-processing of the </a:t>
              </a:r>
              <a:r>
                <a:rPr lang="en-US" sz="2400" dirty="0" smtClean="0"/>
                <a:t>data</a:t>
              </a:r>
              <a:endParaRPr lang="en-US" sz="2400" dirty="0"/>
            </a:p>
          </p:txBody>
        </p:sp>
        <p:cxnSp>
          <p:nvCxnSpPr>
            <p:cNvPr id="16" name="Straight Arrow Connector 15"/>
            <p:cNvCxnSpPr>
              <a:stCxn id="11" idx="2"/>
              <a:endCxn id="14" idx="0"/>
            </p:cNvCxnSpPr>
            <p:nvPr/>
          </p:nvCxnSpPr>
          <p:spPr>
            <a:xfrm>
              <a:off x="7539500" y="4955893"/>
              <a:ext cx="1" cy="407565"/>
            </a:xfrm>
            <a:prstGeom prst="straightConnector1">
              <a:avLst/>
            </a:prstGeom>
            <a:ln w="50800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3242798" y="5014624"/>
            <a:ext cx="3067143" cy="1384995"/>
            <a:chOff x="3242798" y="5276938"/>
            <a:chExt cx="3067143" cy="1384995"/>
          </a:xfrm>
        </p:grpSpPr>
        <p:sp>
          <p:nvSpPr>
            <p:cNvPr id="18" name="TextBox 17"/>
            <p:cNvSpPr txBox="1"/>
            <p:nvPr/>
          </p:nvSpPr>
          <p:spPr>
            <a:xfrm>
              <a:off x="3242798" y="5276938"/>
              <a:ext cx="2756374" cy="138499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Statistical analysis</a:t>
              </a:r>
            </a:p>
            <a:p>
              <a:pPr marL="512763" lvl="1" indent="-282575">
                <a:buFont typeface="Arial"/>
                <a:buChar char="•"/>
              </a:pPr>
              <a:r>
                <a:rPr lang="en-US" sz="2000" dirty="0" smtClean="0"/>
                <a:t>Adjusted p-values</a:t>
              </a:r>
            </a:p>
            <a:p>
              <a:pPr marL="512763" lvl="1" indent="-282575">
                <a:buFont typeface="Arial"/>
                <a:buChar char="•"/>
              </a:pPr>
              <a:r>
                <a:rPr lang="en-US" sz="2000" dirty="0" smtClean="0"/>
                <a:t>Q-values</a:t>
              </a:r>
            </a:p>
            <a:p>
              <a:pPr marL="512763" lvl="1" indent="-282575">
                <a:buFont typeface="Arial"/>
                <a:buChar char="•"/>
              </a:pPr>
              <a:r>
                <a:rPr lang="en-US" sz="2000" dirty="0" smtClean="0"/>
                <a:t>PCA plots</a:t>
              </a:r>
              <a:endParaRPr lang="en-US" sz="2000" dirty="0"/>
            </a:p>
          </p:txBody>
        </p:sp>
        <p:cxnSp>
          <p:nvCxnSpPr>
            <p:cNvPr id="19" name="Straight Arrow Connector 18"/>
            <p:cNvCxnSpPr>
              <a:stCxn id="15" idx="1"/>
            </p:cNvCxnSpPr>
            <p:nvPr/>
          </p:nvCxnSpPr>
          <p:spPr>
            <a:xfrm flipH="1">
              <a:off x="5999172" y="6005326"/>
              <a:ext cx="310769" cy="14497"/>
            </a:xfrm>
            <a:prstGeom prst="straightConnector1">
              <a:avLst/>
            </a:prstGeom>
            <a:ln w="50800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445478" y="2953058"/>
            <a:ext cx="2339710" cy="2047760"/>
            <a:chOff x="3445478" y="3215372"/>
            <a:chExt cx="2339710" cy="2047760"/>
          </a:xfrm>
        </p:grpSpPr>
        <p:sp>
          <p:nvSpPr>
            <p:cNvPr id="21" name="TextBox 20"/>
            <p:cNvSpPr txBox="1"/>
            <p:nvPr/>
          </p:nvSpPr>
          <p:spPr>
            <a:xfrm>
              <a:off x="3445478" y="3215372"/>
              <a:ext cx="2339710" cy="12003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Database search to ID significant metabolite ions</a:t>
              </a:r>
              <a:endParaRPr lang="en-US" sz="2400" dirty="0"/>
            </a:p>
          </p:txBody>
        </p:sp>
        <p:cxnSp>
          <p:nvCxnSpPr>
            <p:cNvPr id="22" name="Straight Arrow Connector 21"/>
            <p:cNvCxnSpPr>
              <a:stCxn id="21" idx="2"/>
              <a:endCxn id="18" idx="0"/>
            </p:cNvCxnSpPr>
            <p:nvPr/>
          </p:nvCxnSpPr>
          <p:spPr>
            <a:xfrm>
              <a:off x="4615333" y="4415700"/>
              <a:ext cx="5652" cy="847432"/>
            </a:xfrm>
            <a:prstGeom prst="straightConnector1">
              <a:avLst/>
            </a:prstGeom>
            <a:ln w="50800">
              <a:solidFill>
                <a:srgbClr val="00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57200" y="2980078"/>
            <a:ext cx="2988278" cy="1138773"/>
            <a:chOff x="457200" y="3242392"/>
            <a:chExt cx="2988278" cy="1138773"/>
          </a:xfrm>
        </p:grpSpPr>
        <p:sp>
          <p:nvSpPr>
            <p:cNvPr id="24" name="TextBox 23"/>
            <p:cNvSpPr txBox="1"/>
            <p:nvPr/>
          </p:nvSpPr>
          <p:spPr>
            <a:xfrm>
              <a:off x="457200" y="3242392"/>
              <a:ext cx="2245127" cy="113877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Validation of the metabolite ID</a:t>
              </a:r>
            </a:p>
            <a:p>
              <a:pPr marL="458788" lvl="1" indent="-228600">
                <a:buFont typeface="Arial"/>
                <a:buChar char="•"/>
              </a:pPr>
              <a:r>
                <a:rPr lang="en-US" sz="2000" dirty="0" smtClean="0"/>
                <a:t>MSMS</a:t>
              </a:r>
            </a:p>
          </p:txBody>
        </p:sp>
        <p:cxnSp>
          <p:nvCxnSpPr>
            <p:cNvPr id="25" name="Straight Arrow Connector 24"/>
            <p:cNvCxnSpPr>
              <a:stCxn id="21" idx="1"/>
              <a:endCxn id="24" idx="3"/>
            </p:cNvCxnSpPr>
            <p:nvPr/>
          </p:nvCxnSpPr>
          <p:spPr>
            <a:xfrm flipH="1">
              <a:off x="2702327" y="3801730"/>
              <a:ext cx="743151" cy="10049"/>
            </a:xfrm>
            <a:prstGeom prst="straightConnector1">
              <a:avLst/>
            </a:prstGeom>
            <a:ln w="50800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08568" y="4105045"/>
            <a:ext cx="2542382" cy="2086378"/>
            <a:chOff x="308568" y="4367359"/>
            <a:chExt cx="2542382" cy="2086378"/>
          </a:xfrm>
        </p:grpSpPr>
        <p:sp>
          <p:nvSpPr>
            <p:cNvPr id="27" name="TextBox 26"/>
            <p:cNvSpPr txBox="1"/>
            <p:nvPr/>
          </p:nvSpPr>
          <p:spPr>
            <a:xfrm>
              <a:off x="308568" y="5253409"/>
              <a:ext cx="2542382" cy="120032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Pathway analysis and design of the next experiment</a:t>
              </a:r>
              <a:endParaRPr lang="en-US" sz="2400" dirty="0"/>
            </a:p>
          </p:txBody>
        </p:sp>
        <p:cxnSp>
          <p:nvCxnSpPr>
            <p:cNvPr id="28" name="Straight Arrow Connector 27"/>
            <p:cNvCxnSpPr>
              <a:stCxn id="24" idx="2"/>
              <a:endCxn id="27" idx="0"/>
            </p:cNvCxnSpPr>
            <p:nvPr/>
          </p:nvCxnSpPr>
          <p:spPr>
            <a:xfrm flipH="1">
              <a:off x="1579759" y="4367359"/>
              <a:ext cx="5" cy="886050"/>
            </a:xfrm>
            <a:prstGeom prst="straightConnector1">
              <a:avLst/>
            </a:prstGeom>
            <a:ln w="50800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8107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ache1739460.gif                                               00000190Macintosh HD                   985CFB0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28436"/>
            <a:ext cx="64643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Data explosion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883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FF0000"/>
                </a:solidFill>
              </a:rPr>
              <a:t>Changing times in Computing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5799" y="1649516"/>
            <a:ext cx="3426657" cy="45259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mtClean="0"/>
              <a:t>1950 The Cambridge colleagues of Watson and Crick calculated the structure of DNA by putting data onto punched cards and taking them by train to London for analysis – and to the fog – the “cloud” in 1950s</a:t>
            </a:r>
          </a:p>
          <a:p>
            <a:r>
              <a:rPr lang="en-US" sz="2400" b="1" smtClean="0"/>
              <a:t>1964 Seymour Cray develops the CDC 6600 (1 Mflops)</a:t>
            </a:r>
          </a:p>
          <a:p>
            <a:r>
              <a:rPr lang="en-US" sz="2400" b="1" smtClean="0"/>
              <a:t>1967 I used paper tape to collect data from a radio gas chromatograph and then submitted them via a terminal reader to the CDC 6600 at the University of London</a:t>
            </a:r>
            <a:endParaRPr lang="en-US" sz="2400" b="1" dirty="0" smtClean="0"/>
          </a:p>
        </p:txBody>
      </p:sp>
      <p:pic>
        <p:nvPicPr>
          <p:cNvPr id="5" name="Picture 4" descr="cdc.6600&amp;card.rea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362" y="3852687"/>
            <a:ext cx="3612963" cy="2722339"/>
          </a:xfrm>
          <a:prstGeom prst="rect">
            <a:avLst/>
          </a:prstGeom>
        </p:spPr>
      </p:pic>
      <p:pic>
        <p:nvPicPr>
          <p:cNvPr id="6" name="Picture 5" descr="IBM_Punch_Car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362" y="1406630"/>
            <a:ext cx="3612963" cy="2507309"/>
          </a:xfrm>
          <a:prstGeom prst="rect">
            <a:avLst/>
          </a:prstGeom>
        </p:spPr>
      </p:pic>
      <p:pic>
        <p:nvPicPr>
          <p:cNvPr id="7" name="Picture 6" descr="tape-in-han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296" y="2638402"/>
            <a:ext cx="2113622" cy="307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31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FF0000"/>
                </a:solidFill>
              </a:rPr>
              <a:t>Today in Computing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Content Placeholder 3" descr="macbook_pro-540x3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6" b="10466"/>
          <a:stretch>
            <a:fillRect/>
          </a:stretch>
        </p:blipFill>
        <p:spPr>
          <a:xfrm>
            <a:off x="358054" y="1588510"/>
            <a:ext cx="3756724" cy="177121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58054" y="3452095"/>
            <a:ext cx="3756724" cy="2793229"/>
            <a:chOff x="358054" y="3452095"/>
            <a:chExt cx="3756724" cy="2793229"/>
          </a:xfrm>
        </p:grpSpPr>
        <p:sp>
          <p:nvSpPr>
            <p:cNvPr id="5" name="TextBox 4"/>
            <p:cNvSpPr txBox="1"/>
            <p:nvPr/>
          </p:nvSpPr>
          <p:spPr>
            <a:xfrm>
              <a:off x="358054" y="3937000"/>
              <a:ext cx="375672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b="1" dirty="0" smtClean="0"/>
                <a:t>The Apple MacBook Air with 2 quad core Intel i7 processors</a:t>
              </a:r>
            </a:p>
            <a:p>
              <a:pPr marL="742950" lvl="1" indent="-285750">
                <a:buFont typeface="Lucida Grande"/>
                <a:buChar char="−"/>
              </a:pPr>
              <a:r>
                <a:rPr lang="en-US" b="1" dirty="0" smtClean="0"/>
                <a:t>Operates at 2.0 GHz</a:t>
              </a:r>
            </a:p>
            <a:p>
              <a:pPr marL="742950" lvl="1" indent="-285750">
                <a:buFont typeface="Lucida Grande"/>
                <a:buChar char="−"/>
              </a:pPr>
              <a:r>
                <a:rPr lang="en-US" b="1" dirty="0" smtClean="0"/>
                <a:t>Memory of 8 GB</a:t>
              </a:r>
            </a:p>
            <a:p>
              <a:pPr marL="1200150" lvl="2" indent="-285750">
                <a:buFont typeface="Arial"/>
                <a:buChar char="•"/>
              </a:pPr>
              <a:r>
                <a:rPr lang="en-US" b="1" dirty="0" smtClean="0"/>
                <a:t>Access 1.333 GHz</a:t>
              </a:r>
            </a:p>
            <a:p>
              <a:pPr marL="742950" lvl="1" indent="-285750">
                <a:buFont typeface="Lucida Grande"/>
                <a:buChar char="−"/>
              </a:pPr>
              <a:r>
                <a:rPr lang="en-US" b="1" dirty="0" smtClean="0"/>
                <a:t>512 GB Flash memory storage</a:t>
              </a:r>
            </a:p>
            <a:p>
              <a:pPr marL="742950" lvl="1" indent="-285750">
                <a:buFont typeface="Lucida Grande"/>
                <a:buChar char="−"/>
              </a:pPr>
              <a:r>
                <a:rPr lang="en-US" b="1" dirty="0" smtClean="0"/>
                <a:t>10 </a:t>
              </a:r>
              <a:r>
                <a:rPr lang="en-US" b="1" dirty="0" err="1" smtClean="0"/>
                <a:t>Gbs</a:t>
              </a:r>
              <a:r>
                <a:rPr lang="en-US" b="1" dirty="0" smtClean="0"/>
                <a:t> Thunderbolt I/O</a:t>
              </a:r>
            </a:p>
            <a:p>
              <a:pPr marL="285750" indent="-285750">
                <a:buFont typeface="Wingdings" charset="2"/>
                <a:buChar char="§"/>
              </a:pPr>
              <a:r>
                <a:rPr lang="en-US" b="1" dirty="0" smtClean="0"/>
                <a:t>Also costs ~$2,000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73545" y="3452095"/>
              <a:ext cx="2687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On my desk in 2013</a:t>
              </a:r>
              <a:endParaRPr lang="en-US" sz="24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807645" y="1417638"/>
            <a:ext cx="4231487" cy="4862414"/>
            <a:chOff x="4807645" y="1417638"/>
            <a:chExt cx="4231487" cy="4862414"/>
          </a:xfrm>
        </p:grpSpPr>
        <p:pic>
          <p:nvPicPr>
            <p:cNvPr id="8" name="Picture 7" descr="Blue gene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2513" y="1417638"/>
              <a:ext cx="3774287" cy="212436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810660" y="3682927"/>
              <a:ext cx="2111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IBM Blue-Gene</a:t>
              </a:r>
              <a:endParaRPr lang="en-US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07645" y="4248727"/>
              <a:ext cx="4231487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b="1" dirty="0" smtClean="0"/>
                <a:t>Parallel processing with 2,048 </a:t>
              </a:r>
              <a:r>
                <a:rPr lang="en-US" b="1" dirty="0"/>
                <a:t>700 </a:t>
              </a:r>
              <a:r>
                <a:rPr lang="en-US" b="1" dirty="0" smtClean="0"/>
                <a:t>MHz computers operating at 4.733 </a:t>
              </a:r>
              <a:r>
                <a:rPr lang="en-US" b="1" dirty="0" err="1" smtClean="0"/>
                <a:t>Tflops</a:t>
              </a:r>
              <a:endParaRPr lang="en-US" b="1" dirty="0" smtClean="0"/>
            </a:p>
            <a:p>
              <a:pPr marL="285750" indent="-285750">
                <a:buFont typeface="Arial"/>
                <a:buChar char="•"/>
              </a:pPr>
              <a:r>
                <a:rPr lang="en-US" b="1" dirty="0" smtClean="0"/>
                <a:t>Replaced by </a:t>
              </a:r>
              <a:r>
                <a:rPr lang="en-US" b="1" dirty="0" err="1" smtClean="0"/>
                <a:t>Cheaha</a:t>
              </a:r>
              <a:r>
                <a:rPr lang="en-US" b="1" dirty="0" smtClean="0"/>
                <a:t>, in its current configuration </a:t>
              </a:r>
              <a:r>
                <a:rPr lang="en-US" b="1" dirty="0"/>
                <a:t>it </a:t>
              </a:r>
              <a:r>
                <a:rPr lang="en-US" b="1" dirty="0" smtClean="0"/>
                <a:t>has 48 </a:t>
              </a:r>
              <a:r>
                <a:rPr lang="en-US" b="1" dirty="0"/>
                <a:t>compute nodes with </a:t>
              </a:r>
              <a:r>
                <a:rPr lang="en-US" b="1" dirty="0" smtClean="0"/>
                <a:t>two </a:t>
              </a:r>
              <a:r>
                <a:rPr lang="en-US" b="1" dirty="0"/>
                <a:t>2.66GHz 6-core Intel CPUs per node (576 cores total</a:t>
              </a:r>
              <a:r>
                <a:rPr lang="en-US" b="1" dirty="0" smtClean="0"/>
                <a:t>)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b="1" dirty="0" smtClean="0"/>
                <a:t>It operates at 6.125 </a:t>
              </a:r>
              <a:r>
                <a:rPr lang="en-US" b="1" dirty="0" err="1" smtClean="0"/>
                <a:t>Tflops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1891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Great challenges in metabolomics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The extent of the </a:t>
            </a:r>
            <a:r>
              <a:rPr lang="en-US" sz="2800" b="1" dirty="0" err="1" smtClean="0">
                <a:solidFill>
                  <a:srgbClr val="0000FF"/>
                </a:solidFill>
              </a:rPr>
              <a:t>metabolome</a:t>
            </a:r>
            <a:endParaRPr lang="en-US" sz="2800" b="1" dirty="0" smtClean="0">
              <a:solidFill>
                <a:srgbClr val="0000FF"/>
              </a:solidFill>
            </a:endParaRPr>
          </a:p>
          <a:p>
            <a:pPr lvl="1"/>
            <a:r>
              <a:rPr lang="en-US" sz="2400" b="1" dirty="0" smtClean="0"/>
              <a:t>From gaseous hydrogen to earwax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Having complete databases</a:t>
            </a:r>
          </a:p>
          <a:p>
            <a:pPr lvl="1"/>
            <a:r>
              <a:rPr lang="en-US" sz="2400" b="1" dirty="0" smtClean="0"/>
              <a:t>METLIN has 60,000+ metabolite records, but your problem always creates a need to have more</a:t>
            </a:r>
          </a:p>
          <a:p>
            <a:pPr lvl="1"/>
            <a:r>
              <a:rPr lang="en-US" sz="2400" b="1" dirty="0" smtClean="0"/>
              <a:t>Current lack of a MSMS database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Storing and processing TBs of data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Standards and standard operating procedures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Being able to do the analyses in real time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69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</a:rPr>
              <a:t>NIH Common Fund Metabolomics Program</a:t>
            </a:r>
            <a:endParaRPr lang="en-US" sz="3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Metabolomics Workbench</a:t>
            </a:r>
            <a:r>
              <a:rPr lang="en-US" sz="2000" dirty="0"/>
              <a:t>: </a:t>
            </a:r>
            <a:r>
              <a:rPr lang="en-US" sz="2000" dirty="0">
                <a:hlinkClick r:id="rId2"/>
              </a:rPr>
              <a:t>http://www.metabolomicsworkbench.org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400" b="1" dirty="0" smtClean="0"/>
              <a:t>Regional Comprehensive Metabolomics Research Centers</a:t>
            </a:r>
            <a:endParaRPr lang="en-US" sz="2400" b="1" dirty="0"/>
          </a:p>
          <a:p>
            <a:pPr lvl="1"/>
            <a:r>
              <a:rPr lang="en-US" sz="2000" dirty="0" smtClean="0"/>
              <a:t>University </a:t>
            </a:r>
            <a:r>
              <a:rPr lang="en-US" sz="2000" dirty="0"/>
              <a:t>of Michigan: </a:t>
            </a:r>
            <a:r>
              <a:rPr lang="en-US" sz="1600" dirty="0">
                <a:hlinkClick r:id="rId3"/>
              </a:rPr>
              <a:t>http://mrc2.umich.edu/</a:t>
            </a:r>
            <a:r>
              <a:rPr lang="en-US" sz="1600" dirty="0" smtClean="0">
                <a:hlinkClick r:id="rId3"/>
              </a:rPr>
              <a:t>index.php</a:t>
            </a:r>
            <a:r>
              <a:rPr lang="en-US" sz="1600" dirty="0" smtClean="0"/>
              <a:t> </a:t>
            </a:r>
          </a:p>
          <a:p>
            <a:pPr lvl="1"/>
            <a:r>
              <a:rPr lang="en-US" sz="2000" dirty="0" smtClean="0"/>
              <a:t>UC Davis </a:t>
            </a:r>
            <a:r>
              <a:rPr lang="en-US" sz="2000" dirty="0"/>
              <a:t>Metabolomics Center: </a:t>
            </a:r>
            <a:r>
              <a:rPr lang="en-US" sz="1600" dirty="0">
                <a:hlinkClick r:id="rId4"/>
              </a:rPr>
              <a:t>http://metabolomics.ucdavis.edu</a:t>
            </a:r>
            <a:r>
              <a:rPr lang="en-US" sz="2000" dirty="0" smtClean="0">
                <a:hlinkClick r:id="rId4"/>
              </a:rPr>
              <a:t>/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/>
              <a:t>RTI International: </a:t>
            </a:r>
            <a:r>
              <a:rPr lang="en-US" sz="1600" dirty="0">
                <a:hlinkClick r:id="rId5"/>
              </a:rPr>
              <a:t>http://www.rti.org/page.cfm?objectid=3BC41B11-068E-1405-</a:t>
            </a:r>
            <a:r>
              <a:rPr lang="en-US" sz="1600" dirty="0" smtClean="0">
                <a:hlinkClick r:id="rId5"/>
              </a:rPr>
              <a:t>9A6F79D91D8D69EC</a:t>
            </a:r>
            <a:r>
              <a:rPr lang="en-US" sz="1600" dirty="0" smtClean="0"/>
              <a:t> </a:t>
            </a:r>
          </a:p>
          <a:p>
            <a:pPr lvl="1"/>
            <a:r>
              <a:rPr lang="en-US" sz="2000" dirty="0" smtClean="0"/>
              <a:t>SE Center for Integrated Metabolomics</a:t>
            </a:r>
            <a:r>
              <a:rPr lang="en-US" sz="1600" dirty="0"/>
              <a:t>: </a:t>
            </a:r>
            <a:r>
              <a:rPr lang="en-US" sz="1600" dirty="0">
                <a:hlinkClick r:id="rId6"/>
              </a:rPr>
              <a:t>http://secim.ufl.edu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 </a:t>
            </a:r>
          </a:p>
          <a:p>
            <a:pPr lvl="1"/>
            <a:r>
              <a:rPr lang="en-US" sz="2000" dirty="0" smtClean="0"/>
              <a:t>Resource Center for Stable Isotope Metabolomics</a:t>
            </a:r>
            <a:r>
              <a:rPr lang="en-US" sz="1600" dirty="0"/>
              <a:t>: </a:t>
            </a:r>
            <a:r>
              <a:rPr lang="en-US" sz="1600" dirty="0">
                <a:hlinkClick r:id="rId7"/>
              </a:rPr>
              <a:t>http://bioinformatics.cesb.uky.edu/bin/view/RCSIRM</a:t>
            </a:r>
            <a:r>
              <a:rPr lang="en-US" sz="1600" dirty="0" smtClean="0">
                <a:hlinkClick r:id="rId7"/>
              </a:rPr>
              <a:t>/</a:t>
            </a:r>
            <a:r>
              <a:rPr lang="en-US" sz="1600" dirty="0" smtClean="0"/>
              <a:t> </a:t>
            </a:r>
          </a:p>
          <a:p>
            <a:pPr lvl="1"/>
            <a:r>
              <a:rPr lang="en-US" sz="2000" dirty="0" smtClean="0"/>
              <a:t>Mayo Clinic </a:t>
            </a:r>
            <a:r>
              <a:rPr lang="en-US" sz="2000" dirty="0"/>
              <a:t>Metabolomics Resource</a:t>
            </a:r>
            <a:r>
              <a:rPr lang="en-US" sz="1600" dirty="0"/>
              <a:t>: </a:t>
            </a:r>
            <a:r>
              <a:rPr lang="en-US" sz="1600" dirty="0">
                <a:hlinkClick r:id="rId8"/>
              </a:rPr>
              <a:t>http://www.mayo.edu/research/core-resources/metabolomics-resource-core/</a:t>
            </a:r>
            <a:r>
              <a:rPr lang="en-US" sz="1600" dirty="0" smtClean="0">
                <a:hlinkClick r:id="rId8"/>
              </a:rPr>
              <a:t>overview</a:t>
            </a:r>
            <a:r>
              <a:rPr lang="en-US" sz="1600" dirty="0" smtClean="0"/>
              <a:t> </a:t>
            </a:r>
            <a:endParaRPr lang="en-US" sz="16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4112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71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Nuclear physics moves to biology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1135063"/>
            <a:ext cx="7772400" cy="844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latin typeface="Arial" charset="0"/>
                <a:ea typeface="ＭＳ Ｐゴシック" charset="0"/>
                <a:cs typeface="ＭＳ Ｐゴシック" charset="0"/>
              </a:rPr>
              <a:t>1897 JJ Thomson discovers the electron (cathode rays)</a:t>
            </a:r>
            <a:endParaRPr lang="en-US" sz="24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1524000"/>
            <a:ext cx="3344863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66750" y="3171388"/>
            <a:ext cx="7772400" cy="2962712"/>
            <a:chOff x="666750" y="3171388"/>
            <a:chExt cx="7772400" cy="2962712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9713" y="4244975"/>
              <a:ext cx="5003800" cy="188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666750" y="3171388"/>
              <a:ext cx="7772400" cy="84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2400" b="1" dirty="0"/>
                <a:t>1919 Aston using a mass spectrograph shows that Neon with a non-integer MW (20.2 Da) is composed of two isotopes, </a:t>
              </a:r>
              <a:r>
                <a:rPr lang="en-US" sz="2400" b="1" baseline="30000" dirty="0"/>
                <a:t>20</a:t>
              </a:r>
              <a:r>
                <a:rPr lang="en-US" sz="2400" b="1" dirty="0"/>
                <a:t>Ne and </a:t>
              </a:r>
              <a:r>
                <a:rPr lang="en-US" sz="2400" b="1" baseline="30000" dirty="0"/>
                <a:t>22</a:t>
              </a:r>
              <a:r>
                <a:rPr lang="en-US" sz="2400" b="1" dirty="0"/>
                <a:t>Ne</a:t>
              </a:r>
            </a:p>
          </p:txBody>
        </p:sp>
      </p:grp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-68263" y="6489649"/>
            <a:ext cx="9366251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>
                <a:solidFill>
                  <a:srgbClr val="0000FF"/>
                </a:solidFill>
                <a:hlinkClick r:id="rId4"/>
              </a:rPr>
              <a:t>http://www.asms.org/Publications/Historical/HistoryofMassSpectrometry/tabid/94/Default.aspx</a:t>
            </a:r>
            <a:r>
              <a:rPr lang="en-US" sz="1600" b="1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4523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595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Transition to biology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0168" y="1605037"/>
            <a:ext cx="5728279" cy="4454637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While the politicians, tyrants, dictators and despots were salivating at the thought of developing nuclear weapons from unstable isotopes in the early part of the 20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Century, two scientists began the pursuit of the peaceful use of stable isotopes, initially deuterium (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H), and later carbon (</a:t>
            </a:r>
            <a:r>
              <a:rPr lang="en-US" sz="2800" b="1" baseline="30000" dirty="0" smtClean="0"/>
              <a:t>13</a:t>
            </a:r>
            <a:r>
              <a:rPr lang="en-US" sz="2800" b="1" dirty="0" smtClean="0"/>
              <a:t>C) and nitrogen (</a:t>
            </a:r>
            <a:r>
              <a:rPr lang="en-US" sz="2800" b="1" baseline="30000" dirty="0" smtClean="0"/>
              <a:t>15</a:t>
            </a:r>
            <a:r>
              <a:rPr lang="en-US" sz="2800" b="1" dirty="0" smtClean="0"/>
              <a:t>N), to study biochemical pathways</a:t>
            </a:r>
          </a:p>
          <a:p>
            <a:r>
              <a:rPr lang="en-US" sz="2800" b="1" dirty="0" smtClean="0"/>
              <a:t>Understanding the pathways of metabolism was born</a:t>
            </a:r>
            <a:endParaRPr lang="en-US" sz="2800" b="1" dirty="0"/>
          </a:p>
        </p:txBody>
      </p:sp>
      <p:pic>
        <p:nvPicPr>
          <p:cNvPr id="7" name="Picture 6" descr="Screen Shot 2013-03-12 at 12.02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93111"/>
            <a:ext cx="2199639" cy="2266563"/>
          </a:xfrm>
          <a:prstGeom prst="rect">
            <a:avLst/>
          </a:prstGeom>
        </p:spPr>
      </p:pic>
      <p:pic>
        <p:nvPicPr>
          <p:cNvPr id="8" name="Picture 7" descr="Screen Shot 2013-03-12 at 12.10.0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36" y="1195439"/>
            <a:ext cx="2712760" cy="1893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9844" y="3258266"/>
            <a:ext cx="17519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Ralf </a:t>
            </a:r>
            <a:r>
              <a:rPr lang="en-US" sz="1600" dirty="0" err="1" smtClean="0"/>
              <a:t>Schoenheimer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79844" y="6243406"/>
            <a:ext cx="1579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David </a:t>
            </a:r>
            <a:r>
              <a:rPr lang="en-US" sz="1600" dirty="0" err="1" smtClean="0"/>
              <a:t>Rittenberg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57715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mtClean="0"/>
              <a:t>Direction of NIH Research 1950-2012</a:t>
            </a:r>
            <a:endParaRPr lang="en-US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913528" y="1273829"/>
            <a:ext cx="2974975" cy="831850"/>
          </a:xfrm>
          <a:prstGeom prst="rect">
            <a:avLst/>
          </a:prstGeom>
          <a:solidFill>
            <a:srgbClr val="D4D9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 dirty="0"/>
              <a:t>1950s-60s </a:t>
            </a:r>
            <a:r>
              <a:rPr lang="en-US" sz="1600" dirty="0"/>
              <a:t>emphasis on determining metabolic pathways – 20+ Nobel prizes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7488" y="2433779"/>
            <a:ext cx="2845454" cy="1076325"/>
          </a:xfrm>
          <a:prstGeom prst="rect">
            <a:avLst/>
          </a:prstGeom>
          <a:solidFill>
            <a:srgbClr val="B9FF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b="1" dirty="0"/>
              <a:t>1995-present </a:t>
            </a:r>
            <a:r>
              <a:rPr lang="en-US" sz="1600" b="1" dirty="0" err="1"/>
              <a:t>Omics</a:t>
            </a:r>
            <a:r>
              <a:rPr lang="en-US" sz="1600" b="1" dirty="0"/>
              <a:t> galore</a:t>
            </a:r>
          </a:p>
          <a:p>
            <a:r>
              <a:rPr lang="en-US" sz="1600" dirty="0" err="1"/>
              <a:t>Transcriptomics</a:t>
            </a:r>
            <a:r>
              <a:rPr lang="en-US" sz="1600" dirty="0"/>
              <a:t> (microarray, deep sequencing, RNA </a:t>
            </a:r>
            <a:r>
              <a:rPr lang="en-US" sz="1600" dirty="0" err="1"/>
              <a:t>seq</a:t>
            </a:r>
            <a:r>
              <a:rPr lang="en-US" sz="1600" dirty="0"/>
              <a:t>)</a:t>
            </a:r>
          </a:p>
          <a:p>
            <a:r>
              <a:rPr lang="en-US" sz="1600" dirty="0"/>
              <a:t>Proteomics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17487" y="1228725"/>
            <a:ext cx="1948983" cy="1079500"/>
            <a:chOff x="217710" y="1228606"/>
            <a:chExt cx="2703285" cy="1080065"/>
          </a:xfrm>
        </p:grpSpPr>
        <p:sp>
          <p:nvSpPr>
            <p:cNvPr id="11" name="Up Arrow 10"/>
            <p:cNvSpPr/>
            <p:nvPr/>
          </p:nvSpPr>
          <p:spPr>
            <a:xfrm>
              <a:off x="1295531" y="1600275"/>
              <a:ext cx="392080" cy="708396"/>
            </a:xfrm>
            <a:prstGeom prst="upArrow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2" name="TextBox 10"/>
            <p:cNvSpPr txBox="1">
              <a:spLocks noChangeArrowheads="1"/>
            </p:cNvSpPr>
            <p:nvPr/>
          </p:nvSpPr>
          <p:spPr bwMode="auto">
            <a:xfrm flipH="1">
              <a:off x="217710" y="1228606"/>
              <a:ext cx="270328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 b="1" dirty="0"/>
                <a:t>Metabolomics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895975" y="1300163"/>
            <a:ext cx="2952750" cy="831850"/>
            <a:chOff x="5895524" y="1300874"/>
            <a:chExt cx="2952926" cy="830997"/>
          </a:xfrm>
        </p:grpSpPr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>
              <a:off x="6411770" y="1300874"/>
              <a:ext cx="2436680" cy="830997"/>
            </a:xfrm>
            <a:prstGeom prst="rect">
              <a:avLst/>
            </a:prstGeom>
            <a:solidFill>
              <a:srgbClr val="D9CF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/>
                <a:t>1950s-early 1980s Identification and purification of proteins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5895524" y="1771878"/>
              <a:ext cx="515969" cy="0"/>
            </a:xfrm>
            <a:prstGeom prst="straightConnector1">
              <a:avLst/>
            </a:prstGeom>
            <a:ln w="44450">
              <a:solidFill>
                <a:srgbClr val="000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5977823" y="2132013"/>
            <a:ext cx="2725738" cy="1278362"/>
            <a:chOff x="5977823" y="2132013"/>
            <a:chExt cx="2725738" cy="1278362"/>
          </a:xfrm>
        </p:grpSpPr>
        <p:sp>
          <p:nvSpPr>
            <p:cNvPr id="17" name="TextBox 15"/>
            <p:cNvSpPr txBox="1">
              <a:spLocks noChangeArrowheads="1"/>
            </p:cNvSpPr>
            <p:nvPr/>
          </p:nvSpPr>
          <p:spPr bwMode="auto">
            <a:xfrm>
              <a:off x="5977823" y="2579345"/>
              <a:ext cx="2725738" cy="831030"/>
            </a:xfrm>
            <a:prstGeom prst="rect">
              <a:avLst/>
            </a:prstGeom>
            <a:solidFill>
              <a:srgbClr val="A3A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b="1" dirty="0"/>
                <a:t>1980-1988 </a:t>
              </a:r>
              <a:r>
                <a:rPr lang="en-US" sz="1600" dirty="0"/>
                <a:t>Sequencing of genes – </a:t>
              </a:r>
              <a:r>
                <a:rPr lang="en-US" sz="1600" dirty="0" err="1"/>
                <a:t>cDNA</a:t>
              </a:r>
              <a:r>
                <a:rPr lang="en-US" sz="1600" dirty="0"/>
                <a:t> libraries –</a:t>
              </a:r>
              <a:r>
                <a:rPr lang="en-US" sz="1600" i="1" dirty="0"/>
                <a:t>orthogonal research</a:t>
              </a:r>
            </a:p>
          </p:txBody>
        </p:sp>
        <p:cxnSp>
          <p:nvCxnSpPr>
            <p:cNvPr id="18" name="Straight Arrow Connector 17"/>
            <p:cNvCxnSpPr>
              <a:stCxn id="14" idx="2"/>
            </p:cNvCxnSpPr>
            <p:nvPr/>
          </p:nvCxnSpPr>
          <p:spPr bwMode="auto">
            <a:xfrm flipH="1">
              <a:off x="7624994" y="2132013"/>
              <a:ext cx="5464" cy="44733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5983287" y="3396261"/>
            <a:ext cx="2725738" cy="1782834"/>
            <a:chOff x="5983287" y="3396261"/>
            <a:chExt cx="2725738" cy="1782834"/>
          </a:xfrm>
        </p:grpSpPr>
        <p:sp>
          <p:nvSpPr>
            <p:cNvPr id="20" name="TextBox 18"/>
            <p:cNvSpPr txBox="1">
              <a:spLocks noChangeArrowheads="1"/>
            </p:cNvSpPr>
            <p:nvPr/>
          </p:nvSpPr>
          <p:spPr bwMode="auto">
            <a:xfrm>
              <a:off x="5983287" y="3855656"/>
              <a:ext cx="2725738" cy="1323439"/>
            </a:xfrm>
            <a:prstGeom prst="rect">
              <a:avLst/>
            </a:prstGeom>
            <a:solidFill>
              <a:srgbClr val="E0B1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b="1" dirty="0"/>
                <a:t>1988-2000 </a:t>
              </a:r>
              <a:r>
                <a:rPr lang="en-US" sz="1600" dirty="0"/>
                <a:t>Sequencing of the human genome – </a:t>
              </a:r>
              <a:r>
                <a:rPr lang="en-US" sz="1600" i="1" dirty="0"/>
                <a:t>period of non-orthogonal research </a:t>
              </a:r>
              <a:r>
                <a:rPr lang="en-US" sz="1600" dirty="0" smtClean="0"/>
                <a:t>– where did all the genes go? junk DNA?</a:t>
              </a:r>
              <a:endParaRPr lang="en-US" sz="1600" dirty="0"/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>
              <a:off x="7624994" y="3396261"/>
              <a:ext cx="5464" cy="46022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5940797" y="5179062"/>
            <a:ext cx="2740025" cy="1417885"/>
            <a:chOff x="5940797" y="5179062"/>
            <a:chExt cx="2740025" cy="1417885"/>
          </a:xfrm>
        </p:grpSpPr>
        <p:sp>
          <p:nvSpPr>
            <p:cNvPr id="23" name="TextBox 21"/>
            <p:cNvSpPr txBox="1">
              <a:spLocks noChangeArrowheads="1"/>
            </p:cNvSpPr>
            <p:nvPr/>
          </p:nvSpPr>
          <p:spPr bwMode="auto">
            <a:xfrm>
              <a:off x="5940797" y="5765945"/>
              <a:ext cx="2740025" cy="831002"/>
            </a:xfrm>
            <a:prstGeom prst="rect">
              <a:avLst/>
            </a:prstGeom>
            <a:solidFill>
              <a:srgbClr val="DFC4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b="1" dirty="0" smtClean="0"/>
                <a:t>2004</a:t>
              </a:r>
              <a:r>
                <a:rPr lang="en-US" sz="1600" dirty="0" smtClean="0"/>
                <a:t> </a:t>
              </a:r>
              <a:r>
                <a:rPr lang="en-US" sz="1600" dirty="0"/>
                <a:t>Tiling arrays reveal that </a:t>
              </a:r>
              <a:r>
                <a:rPr lang="en-US" sz="1600" dirty="0" smtClean="0"/>
                <a:t>most of the genome is expressed</a:t>
              </a:r>
              <a:endParaRPr lang="en-US" sz="1600" dirty="0"/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>
              <a:off x="7624994" y="5179062"/>
              <a:ext cx="5464" cy="586849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478523" y="5765911"/>
            <a:ext cx="4462274" cy="830263"/>
            <a:chOff x="1478523" y="5765911"/>
            <a:chExt cx="4462274" cy="830263"/>
          </a:xfrm>
        </p:grpSpPr>
        <p:sp>
          <p:nvSpPr>
            <p:cNvPr id="26" name="TextBox 24"/>
            <p:cNvSpPr txBox="1">
              <a:spLocks noChangeArrowheads="1"/>
            </p:cNvSpPr>
            <p:nvPr/>
          </p:nvSpPr>
          <p:spPr bwMode="auto">
            <a:xfrm>
              <a:off x="1478523" y="5765911"/>
              <a:ext cx="3480262" cy="830263"/>
            </a:xfrm>
            <a:prstGeom prst="rect">
              <a:avLst/>
            </a:prstGeom>
            <a:solidFill>
              <a:srgbClr val="E9A4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b="1" dirty="0"/>
                <a:t>2006 First ENCODE project </a:t>
              </a:r>
              <a:r>
                <a:rPr lang="en-US" sz="1600" dirty="0"/>
                <a:t>on 1% of the human genome reveals RNAs coming from more than one gene</a:t>
              </a:r>
            </a:p>
          </p:txBody>
        </p:sp>
        <p:cxnSp>
          <p:nvCxnSpPr>
            <p:cNvPr id="27" name="Straight Arrow Connector 26"/>
            <p:cNvCxnSpPr>
              <a:stCxn id="23" idx="1"/>
              <a:endCxn id="26" idx="3"/>
            </p:cNvCxnSpPr>
            <p:nvPr/>
          </p:nvCxnSpPr>
          <p:spPr bwMode="auto">
            <a:xfrm flipH="1" flipV="1">
              <a:off x="4958785" y="6181043"/>
              <a:ext cx="982012" cy="367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3149044" y="2317652"/>
            <a:ext cx="2480463" cy="1392370"/>
            <a:chOff x="5980689" y="1204573"/>
            <a:chExt cx="2480463" cy="1392370"/>
          </a:xfrm>
        </p:grpSpPr>
        <p:pic>
          <p:nvPicPr>
            <p:cNvPr id="37" name="Picture 36" descr="Screen Shot 2013-03-14 at 8.06.05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0689" y="1204573"/>
              <a:ext cx="810508" cy="1127961"/>
            </a:xfrm>
            <a:prstGeom prst="rect">
              <a:avLst/>
            </a:prstGeom>
          </p:spPr>
        </p:pic>
        <p:pic>
          <p:nvPicPr>
            <p:cNvPr id="38" name="Picture 37" descr="feodor-lynen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1197" y="1212952"/>
              <a:ext cx="841107" cy="1121773"/>
            </a:xfrm>
            <a:prstGeom prst="rect">
              <a:avLst/>
            </a:prstGeom>
          </p:spPr>
        </p:pic>
        <p:pic>
          <p:nvPicPr>
            <p:cNvPr id="39" name="Picture 38" descr="krebs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4415" y="1220342"/>
              <a:ext cx="836737" cy="1116927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6019800" y="2258389"/>
              <a:ext cx="235342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Bloch         Lynen       Krebs</a:t>
              </a:r>
              <a:endParaRPr lang="en-US" sz="16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06335" y="3978733"/>
            <a:ext cx="3603827" cy="1787178"/>
            <a:chOff x="206335" y="3978733"/>
            <a:chExt cx="3603827" cy="1787178"/>
          </a:xfrm>
        </p:grpSpPr>
        <p:cxnSp>
          <p:nvCxnSpPr>
            <p:cNvPr id="30" name="Straight Arrow Connector 29"/>
            <p:cNvCxnSpPr>
              <a:stCxn id="26" idx="0"/>
              <a:endCxn id="3" idx="2"/>
            </p:cNvCxnSpPr>
            <p:nvPr/>
          </p:nvCxnSpPr>
          <p:spPr bwMode="auto">
            <a:xfrm flipH="1" flipV="1">
              <a:off x="2008249" y="5179062"/>
              <a:ext cx="1210405" cy="586849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206335" y="3978733"/>
              <a:ext cx="3603827" cy="120032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2012 Human genome ENCODE </a:t>
              </a:r>
              <a:r>
                <a:rPr lang="en-US" dirty="0"/>
                <a:t>project reveals the extent of DNA expression and roles for “junk” DNA, as well as </a:t>
              </a:r>
              <a:r>
                <a:rPr lang="en-US" dirty="0" err="1"/>
                <a:t>intergenic</a:t>
              </a:r>
              <a:r>
                <a:rPr lang="en-US" dirty="0"/>
                <a:t> </a:t>
              </a:r>
              <a:r>
                <a:rPr lang="en-US" dirty="0" smtClean="0"/>
                <a:t>proteins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11259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Metabolism to metabolomics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Measured with enzymes – NAD(P)H absorbance/fluorescence</a:t>
            </a:r>
          </a:p>
          <a:p>
            <a:pPr lvl="1"/>
            <a:r>
              <a:rPr lang="en-US" sz="2400" b="1" dirty="0" smtClean="0"/>
              <a:t>Studies of glycolytic and the TCA cycle intermediates one at a time</a:t>
            </a:r>
          </a:p>
          <a:p>
            <a:r>
              <a:rPr lang="en-US" sz="2800" b="1" dirty="0" smtClean="0"/>
              <a:t>Organic acids, fatty acids and amino acids by GC</a:t>
            </a:r>
          </a:p>
          <a:p>
            <a:pPr lvl="1"/>
            <a:r>
              <a:rPr lang="en-US" sz="2400" b="1" dirty="0" smtClean="0"/>
              <a:t>Volatile derivatives, Flame Ionization Detection</a:t>
            </a:r>
          </a:p>
          <a:p>
            <a:pPr lvl="1"/>
            <a:r>
              <a:rPr lang="en-US" sz="2400" b="1" dirty="0" smtClean="0"/>
              <a:t>GC-MS started in mid-70s</a:t>
            </a:r>
          </a:p>
          <a:p>
            <a:pPr lvl="1"/>
            <a:r>
              <a:rPr lang="en-US" sz="2400" b="1" dirty="0" smtClean="0"/>
              <a:t>Capillary GC gave far higher chromatographic resolution than the packed ¼” ID columns (1975/6)</a:t>
            </a:r>
          </a:p>
        </p:txBody>
      </p:sp>
    </p:spTree>
    <p:extLst>
      <p:ext uri="{BB962C8B-B14F-4D97-AF65-F5344CB8AC3E}">
        <p14:creationId xmlns:p14="http://schemas.microsoft.com/office/powerpoint/2010/main" val="3598017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95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How NMR became a player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9939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Mid 60s – introduction of Fourier transform analysis</a:t>
            </a:r>
          </a:p>
          <a:p>
            <a:r>
              <a:rPr lang="en-US" sz="2800" b="1" dirty="0" smtClean="0"/>
              <a:t>Late 70s – introduction of superconducting </a:t>
            </a:r>
            <a:r>
              <a:rPr lang="en-US" sz="2800" b="1" dirty="0" smtClean="0"/>
              <a:t>magnets</a:t>
            </a:r>
          </a:p>
          <a:p>
            <a:r>
              <a:rPr lang="en-US" sz="2800" b="1" dirty="0" smtClean="0"/>
              <a:t>Early 80s - pulse sequences</a:t>
            </a:r>
            <a:endParaRPr lang="en-US" sz="28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2843633"/>
            <a:ext cx="8686800" cy="3898484"/>
            <a:chOff x="0" y="2843633"/>
            <a:chExt cx="8686800" cy="3898484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2843633"/>
              <a:ext cx="8686800" cy="3898484"/>
              <a:chOff x="0" y="2843633"/>
              <a:chExt cx="8686800" cy="3898484"/>
            </a:xfrm>
          </p:grpSpPr>
          <p:pic>
            <p:nvPicPr>
              <p:cNvPr id="4" name="Picture 3" descr="Screen Shot 2013-04-30 at 7.34.52 PM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843633"/>
                <a:ext cx="5242587" cy="2509098"/>
              </a:xfrm>
              <a:prstGeom prst="rect">
                <a:avLst/>
              </a:prstGeom>
            </p:spPr>
          </p:pic>
          <p:grpSp>
            <p:nvGrpSpPr>
              <p:cNvPr id="7" name="Group 6"/>
              <p:cNvGrpSpPr/>
              <p:nvPr/>
            </p:nvGrpSpPr>
            <p:grpSpPr>
              <a:xfrm>
                <a:off x="2286000" y="4688674"/>
                <a:ext cx="6400800" cy="2053443"/>
                <a:chOff x="2286000" y="4688674"/>
                <a:chExt cx="6400800" cy="2053443"/>
              </a:xfrm>
            </p:grpSpPr>
            <p:pic>
              <p:nvPicPr>
                <p:cNvPr id="5" name="Picture 4" descr="Screen Shot 2013-04-30 at 7.36.40 PM.png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86000" y="4837117"/>
                  <a:ext cx="6400800" cy="1905000"/>
                </a:xfrm>
                <a:prstGeom prst="rect">
                  <a:avLst/>
                </a:prstGeom>
              </p:spPr>
            </p:pic>
            <p:sp>
              <p:nvSpPr>
                <p:cNvPr id="6" name="Rectangle 5"/>
                <p:cNvSpPr/>
                <p:nvPr/>
              </p:nvSpPr>
              <p:spPr>
                <a:xfrm>
                  <a:off x="6365999" y="4688674"/>
                  <a:ext cx="374470" cy="37444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" name="TextBox 7"/>
            <p:cNvSpPr txBox="1"/>
            <p:nvPr/>
          </p:nvSpPr>
          <p:spPr>
            <a:xfrm>
              <a:off x="4168019" y="3972349"/>
              <a:ext cx="15492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Cholic</a:t>
              </a:r>
              <a:r>
                <a:rPr lang="en-US" sz="2400" b="1" dirty="0" smtClean="0"/>
                <a:t> acid</a:t>
              </a:r>
              <a:endParaRPr lang="en-US" sz="2400" b="1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740469" y="6409071"/>
            <a:ext cx="2332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Barnes &amp; </a:t>
            </a:r>
            <a:r>
              <a:rPr lang="en-US" b="1" dirty="0" err="1" smtClean="0">
                <a:solidFill>
                  <a:srgbClr val="0000FF"/>
                </a:solidFill>
              </a:rPr>
              <a:t>Geckle</a:t>
            </a:r>
            <a:r>
              <a:rPr lang="en-US" b="1" dirty="0" smtClean="0">
                <a:solidFill>
                  <a:srgbClr val="0000FF"/>
                </a:solidFill>
              </a:rPr>
              <a:t>, 1982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091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Pulse sequences in NMR (</a:t>
            </a:r>
            <a:r>
              <a:rPr lang="en-US" b="1" dirty="0" err="1" smtClean="0">
                <a:solidFill>
                  <a:srgbClr val="FF0000"/>
                </a:solidFill>
              </a:rPr>
              <a:t>HetCor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Screen Shot 2013-05-02 at 10.28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7130391" cy="5336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37685" y="6005286"/>
            <a:ext cx="2446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Waterhous</a:t>
            </a:r>
            <a:r>
              <a:rPr lang="en-US" b="1" dirty="0" smtClean="0">
                <a:solidFill>
                  <a:srgbClr val="0000FF"/>
                </a:solidFill>
              </a:rPr>
              <a:t> et al. (1985)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673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809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Progress in LC-MS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4673"/>
            <a:ext cx="8229600" cy="532509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Commercial HPLC appeared in the early 1970s to separate thermally stable and unstable molecules</a:t>
            </a:r>
          </a:p>
          <a:p>
            <a:r>
              <a:rPr lang="en-US" b="1" dirty="0" smtClean="0"/>
              <a:t>The challenge remained to find a way to get the unstable compounds into the gas phase</a:t>
            </a:r>
          </a:p>
          <a:p>
            <a:pPr lvl="1"/>
            <a:r>
              <a:rPr lang="en-US" b="1" dirty="0" smtClean="0"/>
              <a:t>Applied to macromolecules (peptides, proteins) as well as metabolites</a:t>
            </a:r>
          </a:p>
          <a:p>
            <a:r>
              <a:rPr lang="en-US" b="1" dirty="0" err="1" smtClean="0"/>
              <a:t>Thermospray</a:t>
            </a:r>
            <a:r>
              <a:rPr lang="en-US" b="1" dirty="0" smtClean="0"/>
              <a:t> had some initial success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Electrospray ionization </a:t>
            </a:r>
            <a:r>
              <a:rPr lang="en-US" b="1" dirty="0" smtClean="0"/>
              <a:t>and </a:t>
            </a:r>
            <a:r>
              <a:rPr lang="en-US" b="1" dirty="0" smtClean="0">
                <a:solidFill>
                  <a:srgbClr val="0000FF"/>
                </a:solidFill>
              </a:rPr>
              <a:t>chemical ionization </a:t>
            </a:r>
            <a:r>
              <a:rPr lang="en-US" b="1" dirty="0" smtClean="0"/>
              <a:t>radically changed analysis, allowing compounds to go into the gas phase at atmospheric pressure and room temperature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04958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LC-MS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Suddenly, there were what appeared to be no limits (or very few) to what could be analyzed</a:t>
            </a:r>
          </a:p>
          <a:p>
            <a:r>
              <a:rPr lang="en-US" b="1" dirty="0" smtClean="0"/>
              <a:t>Unheard of, </a:t>
            </a:r>
            <a:r>
              <a:rPr lang="en-US" b="1" u="sng" dirty="0" smtClean="0"/>
              <a:t>robust</a:t>
            </a:r>
            <a:r>
              <a:rPr lang="en-US" b="1" dirty="0" smtClean="0"/>
              <a:t> mass spectrometers came into play</a:t>
            </a:r>
          </a:p>
          <a:p>
            <a:pPr lvl="1"/>
            <a:r>
              <a:rPr lang="en-US" b="1" dirty="0" smtClean="0"/>
              <a:t>“A reliable mass spectrometer” was considered in 1990 to be an oxymoron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1448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7691</TotalTime>
  <Words>1041</Words>
  <Application>Microsoft Macintosh PowerPoint</Application>
  <PresentationFormat>On-screen Show (4:3)</PresentationFormat>
  <Paragraphs>121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Challenges in metabolomics research</vt:lpstr>
      <vt:lpstr>Nuclear physics moves to biology</vt:lpstr>
      <vt:lpstr>Transition to biology</vt:lpstr>
      <vt:lpstr>PowerPoint Presentation</vt:lpstr>
      <vt:lpstr>Metabolism to metabolomics</vt:lpstr>
      <vt:lpstr>How NMR became a player</vt:lpstr>
      <vt:lpstr>Pulse sequences in NMR (HetCor)</vt:lpstr>
      <vt:lpstr>Progress in LC-MS</vt:lpstr>
      <vt:lpstr>LC-MS</vt:lpstr>
      <vt:lpstr>Types of LC-MS analysis</vt:lpstr>
      <vt:lpstr>PowerPoint Presentation</vt:lpstr>
      <vt:lpstr>PowerPoint Presentation</vt:lpstr>
      <vt:lpstr>Data explosion</vt:lpstr>
      <vt:lpstr>PowerPoint Presentation</vt:lpstr>
      <vt:lpstr>PowerPoint Presentation</vt:lpstr>
      <vt:lpstr>Great challenges in metabolomics</vt:lpstr>
      <vt:lpstr>NIH Common Fund Metabolomics Program</vt:lpstr>
    </vt:vector>
  </TitlesOfParts>
  <Company>UAB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metabolism became metabolomics</dc:title>
  <dc:creator>Stephen Barnes</dc:creator>
  <cp:lastModifiedBy>Stephen Barnes</cp:lastModifiedBy>
  <cp:revision>47</cp:revision>
  <dcterms:created xsi:type="dcterms:W3CDTF">2013-04-30T18:45:25Z</dcterms:created>
  <dcterms:modified xsi:type="dcterms:W3CDTF">2014-04-29T03:44:48Z</dcterms:modified>
</cp:coreProperties>
</file>